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6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378B4-1204-488B-8EF1-E25A2BA7F506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DD5D-3FF6-4D6A-B5C7-330C613BD4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356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378B4-1204-488B-8EF1-E25A2BA7F506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DD5D-3FF6-4D6A-B5C7-330C613BD4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4419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378B4-1204-488B-8EF1-E25A2BA7F506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DD5D-3FF6-4D6A-B5C7-330C613BD4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607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378B4-1204-488B-8EF1-E25A2BA7F506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DD5D-3FF6-4D6A-B5C7-330C613BD4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2824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378B4-1204-488B-8EF1-E25A2BA7F506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DD5D-3FF6-4D6A-B5C7-330C613BD4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242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378B4-1204-488B-8EF1-E25A2BA7F506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DD5D-3FF6-4D6A-B5C7-330C613BD4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9203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378B4-1204-488B-8EF1-E25A2BA7F506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DD5D-3FF6-4D6A-B5C7-330C613BD4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907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378B4-1204-488B-8EF1-E25A2BA7F506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DD5D-3FF6-4D6A-B5C7-330C613BD4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037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378B4-1204-488B-8EF1-E25A2BA7F506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DD5D-3FF6-4D6A-B5C7-330C613BD4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244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378B4-1204-488B-8EF1-E25A2BA7F506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DD5D-3FF6-4D6A-B5C7-330C613BD4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095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378B4-1204-488B-8EF1-E25A2BA7F506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DD5D-3FF6-4D6A-B5C7-330C613BD4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91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378B4-1204-488B-8EF1-E25A2BA7F506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3DD5D-3FF6-4D6A-B5C7-330C613BD4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261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80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Liberation Serif" panose="02020603050405020304" pitchFamily="18" charset="0"/>
              </a:rPr>
              <a:t>Мероприятия Екатеринбургской </a:t>
            </a:r>
            <a:br>
              <a:rPr lang="ru-RU" dirty="0" smtClean="0">
                <a:latin typeface="Liberation Serif" panose="02020603050405020304" pitchFamily="18" charset="0"/>
              </a:rPr>
            </a:br>
            <a:r>
              <a:rPr lang="ru-RU" dirty="0" smtClean="0">
                <a:latin typeface="Liberation Serif" panose="02020603050405020304" pitchFamily="18" charset="0"/>
              </a:rPr>
              <a:t>городской Думы, проведенные в рамках </a:t>
            </a:r>
            <a:br>
              <a:rPr lang="ru-RU" dirty="0" smtClean="0">
                <a:latin typeface="Liberation Serif" panose="02020603050405020304" pitchFamily="18" charset="0"/>
              </a:rPr>
            </a:br>
            <a:r>
              <a:rPr lang="en-US" dirty="0" smtClean="0">
                <a:latin typeface="Liberation Serif" panose="02020603050405020304" pitchFamily="18" charset="0"/>
              </a:rPr>
              <a:t>X </a:t>
            </a:r>
            <a:r>
              <a:rPr lang="ru-RU" dirty="0" smtClean="0">
                <a:latin typeface="Liberation Serif" panose="02020603050405020304" pitchFamily="18" charset="0"/>
              </a:rPr>
              <a:t>Антикоррупционного марафона, </a:t>
            </a:r>
            <a:br>
              <a:rPr lang="ru-RU" dirty="0" smtClean="0">
                <a:latin typeface="Liberation Serif" panose="02020603050405020304" pitchFamily="18" charset="0"/>
              </a:rPr>
            </a:br>
            <a:r>
              <a:rPr lang="ru-RU" dirty="0" smtClean="0">
                <a:latin typeface="Liberation Serif" panose="02020603050405020304" pitchFamily="18" charset="0"/>
              </a:rPr>
              <a:t>за период с 01.11.2024 по 09.12.2024</a:t>
            </a:r>
            <a:endParaRPr lang="ru-RU" dirty="0">
              <a:latin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818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80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endParaRPr lang="ru-RU" sz="4800" dirty="0">
              <a:latin typeface="Liberation Serif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364038" y="154781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6120427"/>
              </p:ext>
            </p:extLst>
          </p:nvPr>
        </p:nvGraphicFramePr>
        <p:xfrm>
          <a:off x="0" y="1"/>
          <a:ext cx="12191999" cy="9409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2064">
                  <a:extLst>
                    <a:ext uri="{9D8B030D-6E8A-4147-A177-3AD203B41FA5}">
                      <a16:colId xmlns:a16="http://schemas.microsoft.com/office/drawing/2014/main" val="3956829388"/>
                    </a:ext>
                  </a:extLst>
                </a:gridCol>
                <a:gridCol w="3337528">
                  <a:extLst>
                    <a:ext uri="{9D8B030D-6E8A-4147-A177-3AD203B41FA5}">
                      <a16:colId xmlns:a16="http://schemas.microsoft.com/office/drawing/2014/main" val="2261449897"/>
                    </a:ext>
                  </a:extLst>
                </a:gridCol>
                <a:gridCol w="1637242">
                  <a:extLst>
                    <a:ext uri="{9D8B030D-6E8A-4147-A177-3AD203B41FA5}">
                      <a16:colId xmlns:a16="http://schemas.microsoft.com/office/drawing/2014/main" val="812766162"/>
                    </a:ext>
                  </a:extLst>
                </a:gridCol>
                <a:gridCol w="2158721">
                  <a:extLst>
                    <a:ext uri="{9D8B030D-6E8A-4147-A177-3AD203B41FA5}">
                      <a16:colId xmlns:a16="http://schemas.microsoft.com/office/drawing/2014/main" val="1702224093"/>
                    </a:ext>
                  </a:extLst>
                </a:gridCol>
                <a:gridCol w="2510413">
                  <a:extLst>
                    <a:ext uri="{9D8B030D-6E8A-4147-A177-3AD203B41FA5}">
                      <a16:colId xmlns:a16="http://schemas.microsoft.com/office/drawing/2014/main" val="1272680196"/>
                    </a:ext>
                  </a:extLst>
                </a:gridCol>
                <a:gridCol w="1946031">
                  <a:extLst>
                    <a:ext uri="{9D8B030D-6E8A-4147-A177-3AD203B41FA5}">
                      <a16:colId xmlns:a16="http://schemas.microsoft.com/office/drawing/2014/main" val="164507352"/>
                    </a:ext>
                  </a:extLst>
                </a:gridCol>
              </a:tblGrid>
              <a:tr h="9409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Liberation Serif" panose="02020603050405020304" pitchFamily="18" charset="0"/>
                        </a:rPr>
                        <a:t>№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Liberation Serif" panose="02020603050405020304" pitchFamily="18" charset="0"/>
                        </a:rPr>
                        <a:t>п</a:t>
                      </a:r>
                      <a:r>
                        <a:rPr lang="en-US" sz="1400" b="1" dirty="0">
                          <a:effectLst/>
                          <a:latin typeface="Liberation Serif" panose="02020603050405020304" pitchFamily="18" charset="0"/>
                        </a:rPr>
                        <a:t>/</a:t>
                      </a:r>
                      <a:r>
                        <a:rPr lang="ru-RU" sz="1400" b="1" dirty="0">
                          <a:effectLst/>
                          <a:latin typeface="Liberation Serif" panose="02020603050405020304" pitchFamily="18" charset="0"/>
                        </a:rPr>
                        <a:t>п</a:t>
                      </a:r>
                      <a:endParaRPr lang="ru-RU" sz="1400" b="1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Liberation Serif" panose="02020603050405020304" pitchFamily="18" charset="0"/>
                        </a:rPr>
                        <a:t>Наименование мероприятия</a:t>
                      </a:r>
                      <a:endParaRPr lang="ru-RU" sz="1400" b="1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Liberation Serif" panose="02020603050405020304" pitchFamily="18" charset="0"/>
                        </a:rPr>
                        <a:t>Дата проведения мероприятия</a:t>
                      </a:r>
                      <a:endParaRPr lang="ru-RU" sz="1400" b="1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Liberation Serif" panose="02020603050405020304" pitchFamily="18" charset="0"/>
                        </a:rPr>
                        <a:t>Место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Liberation Serif" panose="02020603050405020304" pitchFamily="18" charset="0"/>
                        </a:rPr>
                        <a:t>проведения мероприятия</a:t>
                      </a:r>
                      <a:endParaRPr lang="ru-RU" sz="1400" b="1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Liberation Serif" panose="02020603050405020304" pitchFamily="18" charset="0"/>
                        </a:rPr>
                        <a:t>Ответственный исполнитель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Liberation Serif" panose="02020603050405020304" pitchFamily="18" charset="0"/>
                        </a:rPr>
                        <a:t>с указанием должности,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Liberation Serif" panose="02020603050405020304" pitchFamily="18" charset="0"/>
                        </a:rPr>
                        <a:t>контактного телефона</a:t>
                      </a:r>
                      <a:endParaRPr lang="ru-RU" sz="1400" b="1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Liberation Serif" panose="02020603050405020304" pitchFamily="18" charset="0"/>
                        </a:rPr>
                        <a:t>Отметка о выполнении</a:t>
                      </a:r>
                      <a:endParaRPr lang="ru-RU" sz="1400" b="1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3651293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0604753"/>
              </p:ext>
            </p:extLst>
          </p:nvPr>
        </p:nvGraphicFramePr>
        <p:xfrm>
          <a:off x="-1" y="940988"/>
          <a:ext cx="12192000" cy="59170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0636">
                  <a:extLst>
                    <a:ext uri="{9D8B030D-6E8A-4147-A177-3AD203B41FA5}">
                      <a16:colId xmlns:a16="http://schemas.microsoft.com/office/drawing/2014/main" val="2741494810"/>
                    </a:ext>
                  </a:extLst>
                </a:gridCol>
                <a:gridCol w="3338956">
                  <a:extLst>
                    <a:ext uri="{9D8B030D-6E8A-4147-A177-3AD203B41FA5}">
                      <a16:colId xmlns:a16="http://schemas.microsoft.com/office/drawing/2014/main" val="2752245599"/>
                    </a:ext>
                  </a:extLst>
                </a:gridCol>
                <a:gridCol w="1635571">
                  <a:extLst>
                    <a:ext uri="{9D8B030D-6E8A-4147-A177-3AD203B41FA5}">
                      <a16:colId xmlns:a16="http://schemas.microsoft.com/office/drawing/2014/main" val="3647427072"/>
                    </a:ext>
                  </a:extLst>
                </a:gridCol>
                <a:gridCol w="2152414">
                  <a:extLst>
                    <a:ext uri="{9D8B030D-6E8A-4147-A177-3AD203B41FA5}">
                      <a16:colId xmlns:a16="http://schemas.microsoft.com/office/drawing/2014/main" val="3025148055"/>
                    </a:ext>
                  </a:extLst>
                </a:gridCol>
                <a:gridCol w="2514974">
                  <a:extLst>
                    <a:ext uri="{9D8B030D-6E8A-4147-A177-3AD203B41FA5}">
                      <a16:colId xmlns:a16="http://schemas.microsoft.com/office/drawing/2014/main" val="1389502352"/>
                    </a:ext>
                  </a:extLst>
                </a:gridCol>
                <a:gridCol w="1949449">
                  <a:extLst>
                    <a:ext uri="{9D8B030D-6E8A-4147-A177-3AD203B41FA5}">
                      <a16:colId xmlns:a16="http://schemas.microsoft.com/office/drawing/2014/main" val="2414038103"/>
                    </a:ext>
                  </a:extLst>
                </a:gridCol>
              </a:tblGrid>
              <a:tr h="29585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1.</a:t>
                      </a:r>
                      <a:endParaRPr lang="ru-RU" sz="140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648" marR="486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Ознакомление муниципальных служащих Екатеринбургской городской Думы с информацией прокурора города </a:t>
                      </a:r>
                      <a:r>
                        <a:rPr lang="ru-RU" sz="1400" dirty="0" smtClean="0">
                          <a:effectLst/>
                          <a:latin typeface="Liberation Serif" panose="02020603050405020304" pitchFamily="18" charset="0"/>
                        </a:rPr>
                        <a:t>Екатеринбурга</a:t>
                      </a:r>
                      <a:r>
                        <a:rPr lang="ru-RU" sz="1400" baseline="0" dirty="0" smtClean="0">
                          <a:effectLst/>
                          <a:latin typeface="Liberation Serif" panose="02020603050405020304" pitchFamily="18" charset="0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Liberation Serif" panose="02020603050405020304" pitchFamily="18" charset="0"/>
                        </a:rPr>
                        <a:t>Кузнецовой С.В. </a:t>
                      </a:r>
                      <a:br>
                        <a:rPr lang="ru-RU" sz="1400" dirty="0" smtClean="0">
                          <a:effectLst/>
                          <a:latin typeface="Liberation Serif" panose="02020603050405020304" pitchFamily="18" charset="0"/>
                        </a:rPr>
                      </a:br>
                      <a:r>
                        <a:rPr lang="ru-RU" sz="1400" dirty="0" smtClean="0">
                          <a:effectLst/>
                          <a:latin typeface="Liberation Serif" panose="02020603050405020304" pitchFamily="18" charset="0"/>
                        </a:rPr>
                        <a:t>«Понятие </a:t>
                      </a: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и формы конфликта </a:t>
                      </a:r>
                      <a:r>
                        <a:rPr lang="ru-RU" sz="1400" dirty="0" smtClean="0">
                          <a:effectLst/>
                          <a:latin typeface="Liberation Serif" panose="02020603050405020304" pitchFamily="18" charset="0"/>
                        </a:rPr>
                        <a:t/>
                      </a:r>
                      <a:br>
                        <a:rPr lang="ru-RU" sz="1400" dirty="0" smtClean="0">
                          <a:effectLst/>
                          <a:latin typeface="Liberation Serif" panose="02020603050405020304" pitchFamily="18" charset="0"/>
                        </a:rPr>
                      </a:br>
                      <a:r>
                        <a:rPr lang="ru-RU" sz="1400" dirty="0" smtClean="0">
                          <a:effectLst/>
                          <a:latin typeface="Liberation Serif" panose="02020603050405020304" pitchFamily="18" charset="0"/>
                        </a:rPr>
                        <a:t>интересов </a:t>
                      </a: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на государственной </a:t>
                      </a:r>
                      <a:b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</a:b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и муниципальной службе, вопросы профилактики, предотвращения </a:t>
                      </a:r>
                      <a:b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</a:b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и урегулирования конфликта интересов, ответственность за нарушение законодательства в установленной сфере»</a:t>
                      </a:r>
                      <a:endParaRPr lang="ru-RU" sz="140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648" marR="486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Ноябрь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2024 года</a:t>
                      </a:r>
                      <a:endParaRPr lang="ru-RU" sz="140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648" marR="4864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Екатеринбургская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городская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Дума</a:t>
                      </a:r>
                      <a:endParaRPr lang="ru-RU" sz="140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" marR="45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Веселков Е.П., </a:t>
                      </a:r>
                      <a:b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</a:b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Начальник управления кадров, наград и противодействия коррупции</a:t>
                      </a:r>
                    </a:p>
                    <a:p>
                      <a:pPr algn="ctr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тел.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 8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 (343) 304-17-66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Liberation Serif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48648" marR="4864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Liberation Serif" panose="02020603050405020304" pitchFamily="18" charset="0"/>
                        </a:rPr>
                        <a:t>Выполнено</a:t>
                      </a:r>
                      <a:endParaRPr lang="ru-RU" sz="140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" marR="45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6455281"/>
                  </a:ext>
                </a:extLst>
              </a:tr>
              <a:tr h="29585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Liberation Serif" panose="02020603050405020304" pitchFamily="18" charset="0"/>
                        </a:rPr>
                        <a:t>2.</a:t>
                      </a:r>
                      <a:endParaRPr lang="ru-RU" sz="140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648" marR="486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Направление </a:t>
                      </a:r>
                      <a:r>
                        <a:rPr lang="ru-RU" sz="1400" dirty="0" smtClean="0">
                          <a:effectLst/>
                          <a:latin typeface="Liberation Serif" panose="02020603050405020304" pitchFamily="18" charset="0"/>
                        </a:rPr>
                        <a:t>муниципальным служащим </a:t>
                      </a: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Екатеринбургской городской Думы обзора недостатков в работе по первичной оценке сведений о доходах, расходах, </a:t>
                      </a:r>
                      <a:b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</a:b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имуществе и обязательствах имущественного характера, выявленных Департаментом противодействия коррупции Свердловской области, в том числе, при осуществлении контроля за расходами</a:t>
                      </a:r>
                      <a:endParaRPr lang="ru-RU" sz="140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648" marR="486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Liberation Serif" panose="02020603050405020304" pitchFamily="18" charset="0"/>
                        </a:rPr>
                        <a:t>Ноябрь</a:t>
                      </a:r>
                      <a:endParaRPr lang="ru-RU" sz="1400" dirty="0">
                        <a:effectLst/>
                        <a:latin typeface="Liberation Serif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2024 года</a:t>
                      </a:r>
                      <a:endParaRPr lang="ru-RU" sz="140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648" marR="4864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Екатеринбургская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городская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Дума</a:t>
                      </a:r>
                      <a:endParaRPr lang="ru-RU" sz="140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" marR="45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Веселков Е.П., </a:t>
                      </a:r>
                      <a:b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</a:b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Начальник управления кадров, наград и противодействия коррупции</a:t>
                      </a:r>
                    </a:p>
                    <a:p>
                      <a:pPr algn="ctr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тел.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 8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 (343) 304-17-66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Liberation Serif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48648" marR="4864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Liberation Serif" panose="02020603050405020304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Liberation Serif" panose="02020603050405020304" pitchFamily="18" charset="0"/>
                        </a:rPr>
                        <a:t>Выполнено</a:t>
                      </a:r>
                      <a:endParaRPr lang="ru-RU" sz="140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" marR="45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902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769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80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endParaRPr lang="ru-RU" sz="4800" dirty="0">
              <a:latin typeface="Liberation Serif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4273852"/>
              </p:ext>
            </p:extLst>
          </p:nvPr>
        </p:nvGraphicFramePr>
        <p:xfrm>
          <a:off x="0" y="1"/>
          <a:ext cx="12191999" cy="9409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2064">
                  <a:extLst>
                    <a:ext uri="{9D8B030D-6E8A-4147-A177-3AD203B41FA5}">
                      <a16:colId xmlns:a16="http://schemas.microsoft.com/office/drawing/2014/main" val="3956829388"/>
                    </a:ext>
                  </a:extLst>
                </a:gridCol>
                <a:gridCol w="3337528">
                  <a:extLst>
                    <a:ext uri="{9D8B030D-6E8A-4147-A177-3AD203B41FA5}">
                      <a16:colId xmlns:a16="http://schemas.microsoft.com/office/drawing/2014/main" val="2261449897"/>
                    </a:ext>
                  </a:extLst>
                </a:gridCol>
                <a:gridCol w="1637242">
                  <a:extLst>
                    <a:ext uri="{9D8B030D-6E8A-4147-A177-3AD203B41FA5}">
                      <a16:colId xmlns:a16="http://schemas.microsoft.com/office/drawing/2014/main" val="812766162"/>
                    </a:ext>
                  </a:extLst>
                </a:gridCol>
                <a:gridCol w="2158721">
                  <a:extLst>
                    <a:ext uri="{9D8B030D-6E8A-4147-A177-3AD203B41FA5}">
                      <a16:colId xmlns:a16="http://schemas.microsoft.com/office/drawing/2014/main" val="1702224093"/>
                    </a:ext>
                  </a:extLst>
                </a:gridCol>
                <a:gridCol w="2510413">
                  <a:extLst>
                    <a:ext uri="{9D8B030D-6E8A-4147-A177-3AD203B41FA5}">
                      <a16:colId xmlns:a16="http://schemas.microsoft.com/office/drawing/2014/main" val="1272680196"/>
                    </a:ext>
                  </a:extLst>
                </a:gridCol>
                <a:gridCol w="1946031">
                  <a:extLst>
                    <a:ext uri="{9D8B030D-6E8A-4147-A177-3AD203B41FA5}">
                      <a16:colId xmlns:a16="http://schemas.microsoft.com/office/drawing/2014/main" val="164507352"/>
                    </a:ext>
                  </a:extLst>
                </a:gridCol>
              </a:tblGrid>
              <a:tr h="9409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Liberation Serif" panose="02020603050405020304" pitchFamily="18" charset="0"/>
                        </a:rPr>
                        <a:t>№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Liberation Serif" panose="02020603050405020304" pitchFamily="18" charset="0"/>
                        </a:rPr>
                        <a:t>п</a:t>
                      </a:r>
                      <a:r>
                        <a:rPr lang="en-US" sz="1400" b="1" dirty="0">
                          <a:effectLst/>
                          <a:latin typeface="Liberation Serif" panose="02020603050405020304" pitchFamily="18" charset="0"/>
                        </a:rPr>
                        <a:t>/</a:t>
                      </a:r>
                      <a:r>
                        <a:rPr lang="ru-RU" sz="1400" b="1" dirty="0">
                          <a:effectLst/>
                          <a:latin typeface="Liberation Serif" panose="02020603050405020304" pitchFamily="18" charset="0"/>
                        </a:rPr>
                        <a:t>п</a:t>
                      </a:r>
                      <a:endParaRPr lang="ru-RU" sz="1400" b="1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Liberation Serif" panose="02020603050405020304" pitchFamily="18" charset="0"/>
                        </a:rPr>
                        <a:t>Наименование мероприятия</a:t>
                      </a:r>
                      <a:endParaRPr lang="ru-RU" sz="1400" b="1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Liberation Serif" panose="02020603050405020304" pitchFamily="18" charset="0"/>
                        </a:rPr>
                        <a:t>Дата проведения мероприятия</a:t>
                      </a:r>
                      <a:endParaRPr lang="ru-RU" sz="1400" b="1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Liberation Serif" panose="02020603050405020304" pitchFamily="18" charset="0"/>
                        </a:rPr>
                        <a:t>Место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Liberation Serif" panose="02020603050405020304" pitchFamily="18" charset="0"/>
                        </a:rPr>
                        <a:t>проведения мероприятия</a:t>
                      </a:r>
                      <a:endParaRPr lang="ru-RU" sz="1400" b="1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Liberation Serif" panose="02020603050405020304" pitchFamily="18" charset="0"/>
                        </a:rPr>
                        <a:t>Ответственный исполнитель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Liberation Serif" panose="02020603050405020304" pitchFamily="18" charset="0"/>
                        </a:rPr>
                        <a:t>с указанием должности,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Liberation Serif" panose="02020603050405020304" pitchFamily="18" charset="0"/>
                        </a:rPr>
                        <a:t>контактного телефона</a:t>
                      </a:r>
                      <a:endParaRPr lang="ru-RU" sz="1400" b="1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Liberation Serif" panose="02020603050405020304" pitchFamily="18" charset="0"/>
                        </a:rPr>
                        <a:t>Отметка о выполнении</a:t>
                      </a:r>
                      <a:endParaRPr lang="ru-RU" sz="1400" b="1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3651293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017391"/>
              </p:ext>
            </p:extLst>
          </p:nvPr>
        </p:nvGraphicFramePr>
        <p:xfrm>
          <a:off x="0" y="940987"/>
          <a:ext cx="12192001" cy="60731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4360">
                  <a:extLst>
                    <a:ext uri="{9D8B030D-6E8A-4147-A177-3AD203B41FA5}">
                      <a16:colId xmlns:a16="http://schemas.microsoft.com/office/drawing/2014/main" val="2017046318"/>
                    </a:ext>
                  </a:extLst>
                </a:gridCol>
                <a:gridCol w="3345180">
                  <a:extLst>
                    <a:ext uri="{9D8B030D-6E8A-4147-A177-3AD203B41FA5}">
                      <a16:colId xmlns:a16="http://schemas.microsoft.com/office/drawing/2014/main" val="872022273"/>
                    </a:ext>
                  </a:extLst>
                </a:gridCol>
                <a:gridCol w="1635622">
                  <a:extLst>
                    <a:ext uri="{9D8B030D-6E8A-4147-A177-3AD203B41FA5}">
                      <a16:colId xmlns:a16="http://schemas.microsoft.com/office/drawing/2014/main" val="892497105"/>
                    </a:ext>
                  </a:extLst>
                </a:gridCol>
                <a:gridCol w="2151518">
                  <a:extLst>
                    <a:ext uri="{9D8B030D-6E8A-4147-A177-3AD203B41FA5}">
                      <a16:colId xmlns:a16="http://schemas.microsoft.com/office/drawing/2014/main" val="1960204921"/>
                    </a:ext>
                  </a:extLst>
                </a:gridCol>
                <a:gridCol w="2528501">
                  <a:extLst>
                    <a:ext uri="{9D8B030D-6E8A-4147-A177-3AD203B41FA5}">
                      <a16:colId xmlns:a16="http://schemas.microsoft.com/office/drawing/2014/main" val="600645768"/>
                    </a:ext>
                  </a:extLst>
                </a:gridCol>
                <a:gridCol w="1936820">
                  <a:extLst>
                    <a:ext uri="{9D8B030D-6E8A-4147-A177-3AD203B41FA5}">
                      <a16:colId xmlns:a16="http://schemas.microsoft.com/office/drawing/2014/main" val="2246870227"/>
                    </a:ext>
                  </a:extLst>
                </a:gridCol>
              </a:tblGrid>
              <a:tr h="1158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3.</a:t>
                      </a:r>
                      <a:endParaRPr lang="ru-RU" sz="140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1" marR="5239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Liberation Serif" panose="02020603050405020304" pitchFamily="18" charset="0"/>
                        </a:rPr>
                        <a:t>Подготовка материалов к обучающему семинару </a:t>
                      </a: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«Школа помощника депутата Екатеринбургской городской Думы»</a:t>
                      </a:r>
                      <a:endParaRPr lang="ru-RU" sz="140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1" marR="5239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Ноябрь-декабрь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2024 года</a:t>
                      </a:r>
                      <a:endParaRPr lang="ru-RU" sz="140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1" marR="523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Екатеринбургская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городская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Дума</a:t>
                      </a:r>
                      <a:endParaRPr lang="ru-RU" sz="140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1" marR="485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  <a:latin typeface="Liberation Serif" panose="02020603050405020304" pitchFamily="18" charset="0"/>
                        </a:rPr>
                        <a:t>Белоблоцкая</a:t>
                      </a:r>
                      <a:r>
                        <a:rPr lang="ru-RU" sz="1400" dirty="0" smtClean="0">
                          <a:effectLst/>
                          <a:latin typeface="Liberation Serif" panose="02020603050405020304" pitchFamily="18" charset="0"/>
                        </a:rPr>
                        <a:t> Л.Д., Руководитель </a:t>
                      </a: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аппарата Екатеринбургской </a:t>
                      </a:r>
                      <a:b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</a:b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городской </a:t>
                      </a:r>
                      <a:r>
                        <a:rPr lang="ru-RU" sz="1400" dirty="0" smtClean="0">
                          <a:effectLst/>
                          <a:latin typeface="Liberation Serif" panose="02020603050405020304" pitchFamily="18" charset="0"/>
                        </a:rPr>
                        <a:t>Думы, </a:t>
                      </a: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/>
                      </a:r>
                      <a:b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</a:b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тел. (343) 304-17-17</a:t>
                      </a:r>
                      <a:endParaRPr lang="ru-RU" sz="140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1" marR="523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Liberation Serif" panose="02020603050405020304" pitchFamily="18" charset="0"/>
                        </a:rPr>
                        <a:t>Выполнено</a:t>
                      </a:r>
                      <a:endParaRPr lang="ru-RU" sz="140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1" marR="485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2296926"/>
                  </a:ext>
                </a:extLst>
              </a:tr>
              <a:tr h="48659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Liberation Serif" panose="02020603050405020304" pitchFamily="18" charset="0"/>
                        </a:rPr>
                        <a:t>4.</a:t>
                      </a:r>
                      <a:endParaRPr lang="ru-RU" sz="140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1" marR="5239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Проведение семинара </a:t>
                      </a:r>
                      <a:b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</a:b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с муниципальными служащими Екатеринбургской городской Думы с приглашением депутатов Екатеринбургской городской Думы и их помощников по итогам проведенного сравнительного анализа сведений о доходах, об имуществе </a:t>
                      </a:r>
                      <a:b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</a:b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и обязательствах имущественного характера в отношении муниципальных служащих, замещающих должности муниципальной службы в Екатеринбургской городской Думе, за отчетный 2023 год </a:t>
                      </a:r>
                      <a:b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</a:b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и актуальным вопросам подготовки к представлению соответствующих сведений </a:t>
                      </a:r>
                      <a:r>
                        <a:rPr lang="ru-RU" sz="1400" dirty="0" smtClean="0">
                          <a:effectLst/>
                          <a:latin typeface="Liberation Serif" panose="02020603050405020304" pitchFamily="18" charset="0"/>
                        </a:rPr>
                        <a:t>за </a:t>
                      </a: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отчетный 2024 год</a:t>
                      </a:r>
                      <a:endParaRPr lang="ru-RU" sz="140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1" marR="5239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Liberation Serif" panose="02020603050405020304" pitchFamily="18" charset="0"/>
                        </a:rPr>
                        <a:t>25 октября </a:t>
                      </a:r>
                      <a:endParaRPr lang="ru-RU" sz="1400" dirty="0">
                        <a:effectLst/>
                        <a:latin typeface="Liberation Serif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2024 года</a:t>
                      </a:r>
                      <a:endParaRPr lang="ru-RU" sz="140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1" marR="523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Екатеринбургская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городская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Дума</a:t>
                      </a:r>
                      <a:endParaRPr lang="ru-RU" sz="140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1" marR="485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Веселков Е.П., </a:t>
                      </a:r>
                      <a:b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</a:b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Начальник управления кадров, наград и противодействия коррупции</a:t>
                      </a:r>
                    </a:p>
                    <a:p>
                      <a:pPr algn="ctr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тел.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 8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 (343) 304-17-66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Liberation Serif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2391" marR="523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Liberation Serif" panose="02020603050405020304" pitchFamily="18" charset="0"/>
                        </a:rPr>
                        <a:t>Выполнено</a:t>
                      </a:r>
                      <a:r>
                        <a:rPr lang="ru-RU" sz="1400" dirty="0">
                          <a:effectLst/>
                          <a:latin typeface="Liberation Serif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1" marR="485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26014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48607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145</Words>
  <Application>Microsoft Office PowerPoint</Application>
  <PresentationFormat>Широкоэкранный</PresentationFormat>
  <Paragraphs>60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Liberation Serif</vt:lpstr>
      <vt:lpstr>Times New Roman</vt:lpstr>
      <vt:lpstr>Тема Office</vt:lpstr>
      <vt:lpstr>Мероприятия Екатеринбургской  городской Думы, проведенные в рамках  X Антикоррупционного марафона,  за период с 01.11.2024 по 09.12.2024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Никитенко Евгений Анатольевич</dc:creator>
  <cp:lastModifiedBy>Веселков Евгений Павлович</cp:lastModifiedBy>
  <cp:revision>27</cp:revision>
  <dcterms:created xsi:type="dcterms:W3CDTF">2024-02-20T06:53:21Z</dcterms:created>
  <dcterms:modified xsi:type="dcterms:W3CDTF">2025-11-06T09:28:10Z</dcterms:modified>
</cp:coreProperties>
</file>